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2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2" autoAdjust="0"/>
    <p:restoredTop sz="94661" autoAdjust="0"/>
  </p:normalViewPr>
  <p:slideViewPr>
    <p:cSldViewPr>
      <p:cViewPr>
        <p:scale>
          <a:sx n="66" d="100"/>
          <a:sy n="66" d="100"/>
        </p:scale>
        <p:origin x="-2226" y="-9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8802688" y="6096000"/>
            <a:ext cx="3413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07F94D2F-DF26-457F-951C-97CB3F73720F}" type="slidenum">
              <a:rPr lang="en-US" altLang="en-US" sz="1000" smtClean="0"/>
              <a:pPr>
                <a:defRPr/>
              </a:pPr>
              <a:t>‹#›</a:t>
            </a:fld>
            <a:endParaRPr lang="en-US" altLang="en-US" sz="1000" smtClean="0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US" altLang="en-US" sz="1000" smtClean="0"/>
              <a:t>AGBell – EECT 111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95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fld id="{D3523CB2-36D2-4016-99D2-4B682BF59D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24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fld id="{5E0869A3-5B95-4CB1-AC71-994D9A295D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0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fld id="{3A606B75-DDF7-4324-9E2B-4334A77E7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87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fld id="{65AAB7F9-D829-4A6C-83C3-EE633E0CF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9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fld id="{D0C7EA71-EC43-41DC-A3B0-B875C8088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40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fld id="{FA07D886-7329-4B3D-9F5A-F5E80F1B0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06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fld id="{F6866077-91A4-43BB-AC95-EF887EF9B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6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fld id="{4AB49B3A-B1F5-4CE2-A4CD-8EFA9879B2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76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61" charset="-128"/>
              </a:defRPr>
            </a:lvl1pPr>
          </a:lstStyle>
          <a:p>
            <a:pPr>
              <a:defRPr/>
            </a:pPr>
            <a:fld id="{71B6FB5F-2185-431B-B262-D5178AB57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88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Meade_CFV_master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8802688" y="6096000"/>
            <a:ext cx="3413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D4B7A7E3-0485-4F2E-8358-5B44A6442785}" type="slidenum">
              <a:rPr lang="en-US" altLang="en-US" sz="1000" smtClean="0"/>
              <a:pPr>
                <a:defRPr/>
              </a:pPr>
              <a:t>‹#›</a:t>
            </a:fld>
            <a:endParaRPr lang="en-US" altLang="en-US" sz="1000" smtClean="0"/>
          </a:p>
        </p:txBody>
      </p:sp>
      <p:sp>
        <p:nvSpPr>
          <p:cNvPr id="1030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US" altLang="en-US" sz="1000" smtClean="0"/>
              <a:t>AGBell – EECT 111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ell118@ivytech.ed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6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65532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Introduction to Circuits Analysis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0" y="2895600"/>
            <a:ext cx="9144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by Andrew G. Bell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hlinkClick r:id="rId3"/>
              </a:rPr>
              <a:t>abell118@ivytech.edu</a:t>
            </a:r>
            <a:endParaRPr lang="en-US" altLang="en-US" sz="24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(260) 481-2288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Lecture 5</a:t>
            </a:r>
          </a:p>
        </p:txBody>
      </p:sp>
      <p:pic>
        <p:nvPicPr>
          <p:cNvPr id="12292" name="Picture 3" descr="header-bann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791200"/>
            <a:ext cx="3505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r>
              <a:rPr lang="en-US" altLang="en-US" smtClean="0"/>
              <a:t>Current in a Parallel Circuit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133600"/>
            <a:ext cx="7772400" cy="3886200"/>
          </a:xfrm>
        </p:spPr>
        <p:txBody>
          <a:bodyPr/>
          <a:lstStyle/>
          <a:p>
            <a:r>
              <a:rPr lang="en-US" altLang="en-US" smtClean="0"/>
              <a:t>If the applied voltage (and, therefore, the voltage across each branch) and the branch resistance are known, the current through each branch can be found by using Ohm’s law.</a:t>
            </a:r>
          </a:p>
          <a:p>
            <a:endParaRPr lang="en-US" altLang="en-US" sz="1000" smtClean="0"/>
          </a:p>
          <a:p>
            <a:r>
              <a:rPr lang="en-US" altLang="en-US" smtClean="0"/>
              <a:t>The branch with the least resistance has the most current.	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Total Resistance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905000"/>
            <a:ext cx="2590800" cy="3276600"/>
          </a:xfrm>
        </p:spPr>
        <p:txBody>
          <a:bodyPr/>
          <a:lstStyle/>
          <a:p>
            <a:pPr algn="ctr"/>
            <a:r>
              <a:rPr lang="en-US" altLang="en-US" smtClean="0"/>
              <a:t>Ohm’s law method:</a:t>
            </a:r>
          </a:p>
        </p:txBody>
      </p:sp>
      <p:graphicFrame>
        <p:nvGraphicFramePr>
          <p:cNvPr id="22532" name="Object 5"/>
          <p:cNvGraphicFramePr>
            <a:graphicFrameLocks noChangeAspect="1"/>
          </p:cNvGraphicFramePr>
          <p:nvPr/>
        </p:nvGraphicFramePr>
        <p:xfrm>
          <a:off x="1219200" y="3276600"/>
          <a:ext cx="1600200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3" imgW="571252" imgH="431613" progId="Equation.3">
                  <p:embed/>
                </p:oleObj>
              </mc:Choice>
              <mc:Fallback>
                <p:oleObj name="Equation" r:id="rId3" imgW="571252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76600"/>
                        <a:ext cx="1600200" cy="1204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33" name="Picture 5" descr="Picture3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975" y="1901825"/>
            <a:ext cx="5235575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Conductance Method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>
            <p:ph idx="4294967295"/>
          </p:nvPr>
        </p:nvGraphicFramePr>
        <p:xfrm>
          <a:off x="1538288" y="2316163"/>
          <a:ext cx="6067425" cy="344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quation" r:id="rId3" imgW="2730500" imgH="1549400" progId="Equation.3">
                  <p:embed/>
                </p:oleObj>
              </mc:Choice>
              <mc:Fallback>
                <p:oleObj name="Equation" r:id="rId3" imgW="2730500" imgH="1549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288" y="2316163"/>
                        <a:ext cx="6067425" cy="344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Product-Over-The-Sum Method</a:t>
            </a: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200400" y="3886200"/>
          <a:ext cx="24384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Equation" r:id="rId3" imgW="888614" imgH="431613" progId="Equation.3">
                  <p:embed/>
                </p:oleObj>
              </mc:Choice>
              <mc:Fallback>
                <p:oleObj name="Equation" r:id="rId3" imgW="888614" imgH="43161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886200"/>
                        <a:ext cx="24384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86000"/>
            <a:ext cx="7772400" cy="3581400"/>
          </a:xfrm>
        </p:spPr>
        <p:txBody>
          <a:bodyPr/>
          <a:lstStyle/>
          <a:p>
            <a:r>
              <a:rPr lang="en-US" altLang="en-US" smtClean="0"/>
              <a:t>This works for a circuit with only two resistors in parallel: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Equal Value Branches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  <a:p>
            <a:pPr algn="ctr">
              <a:buFontTx/>
              <a:buNone/>
            </a:pPr>
            <a:endParaRPr lang="en-US" altLang="en-US" sz="3600" smtClean="0"/>
          </a:p>
          <a:p>
            <a:pPr algn="ctr"/>
            <a:endParaRPr lang="en-US" altLang="en-US" smtClean="0"/>
          </a:p>
          <a:p>
            <a:r>
              <a:rPr lang="en-US" altLang="en-US" smtClean="0"/>
              <a:t>Where </a:t>
            </a:r>
            <a:r>
              <a:rPr lang="en-US" altLang="en-US" i="1" smtClean="0"/>
              <a:t>R</a:t>
            </a:r>
            <a:r>
              <a:rPr lang="en-US" altLang="en-US" i="1" baseline="-25000" smtClean="0"/>
              <a:t>x</a:t>
            </a:r>
            <a:r>
              <a:rPr lang="en-US" altLang="en-US" baseline="-25000" smtClean="0"/>
              <a:t> </a:t>
            </a:r>
            <a:r>
              <a:rPr lang="en-US" altLang="en-US" smtClean="0"/>
              <a:t>is the value of the branch resistance and </a:t>
            </a:r>
            <a:r>
              <a:rPr lang="en-US" altLang="en-US" i="1" smtClean="0"/>
              <a:t>N</a:t>
            </a:r>
            <a:r>
              <a:rPr lang="en-US" altLang="en-US" smtClean="0"/>
              <a:t> is the number of branches</a:t>
            </a:r>
            <a:endParaRPr lang="en-US" altLang="en-US" baseline="-25000" smtClean="0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3733800" y="2438400"/>
          <a:ext cx="160020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Equation" r:id="rId3" imgW="622030" imgH="393529" progId="Equation.3">
                  <p:embed/>
                </p:oleObj>
              </mc:Choice>
              <mc:Fallback>
                <p:oleObj name="Equation" r:id="rId3" imgW="62203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438400"/>
                        <a:ext cx="1600200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Reciprocal Method</a:t>
            </a:r>
          </a:p>
        </p:txBody>
      </p:sp>
      <p:graphicFrame>
        <p:nvGraphicFramePr>
          <p:cNvPr id="26627" name="Object 2"/>
          <p:cNvGraphicFramePr>
            <a:graphicFrameLocks noChangeAspect="1"/>
          </p:cNvGraphicFramePr>
          <p:nvPr/>
        </p:nvGraphicFramePr>
        <p:xfrm>
          <a:off x="2743200" y="3276600"/>
          <a:ext cx="336232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Equation" r:id="rId3" imgW="1193800" imgH="622300" progId="Equation.3">
                  <p:embed/>
                </p:oleObj>
              </mc:Choice>
              <mc:Fallback>
                <p:oleObj name="Equation" r:id="rId3" imgW="1193800" imgH="622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76600"/>
                        <a:ext cx="3362325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685800" y="2027238"/>
            <a:ext cx="78486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This works for a circuit with any number of resistors in parallel: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14400"/>
            <a:ext cx="7772400" cy="838200"/>
          </a:xfrm>
        </p:spPr>
        <p:txBody>
          <a:bodyPr/>
          <a:lstStyle/>
          <a:p>
            <a:r>
              <a:rPr lang="en-US" altLang="en-US" smtClean="0"/>
              <a:t>Assumed Voltage Method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smtClean="0"/>
              <a:t>Assume a supply voltage (</a:t>
            </a:r>
            <a:r>
              <a:rPr lang="en-US" altLang="en-US" i="1" smtClean="0"/>
              <a:t>V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)</a:t>
            </a:r>
          </a:p>
          <a:p>
            <a:pPr marL="609600" indent="-609600">
              <a:buFontTx/>
              <a:buAutoNum type="arabicPeriod"/>
            </a:pPr>
            <a:r>
              <a:rPr lang="en-US" altLang="en-US" smtClean="0"/>
              <a:t>Calculate all branch currents</a:t>
            </a:r>
          </a:p>
          <a:p>
            <a:pPr marL="609600" indent="-609600">
              <a:buFontTx/>
              <a:buAutoNum type="arabicPeriod"/>
            </a:pPr>
            <a:r>
              <a:rPr lang="en-US" altLang="en-US" smtClean="0"/>
              <a:t>Add branch currents to find </a:t>
            </a:r>
            <a:r>
              <a:rPr lang="en-US" altLang="en-US" i="1" smtClean="0"/>
              <a:t>I</a:t>
            </a:r>
            <a:r>
              <a:rPr lang="en-US" altLang="en-US" i="1" baseline="-25000" smtClean="0"/>
              <a:t>T</a:t>
            </a:r>
          </a:p>
          <a:p>
            <a:pPr marL="609600" indent="-609600">
              <a:buFontTx/>
              <a:buAutoNum type="arabicPeriod"/>
            </a:pPr>
            <a:r>
              <a:rPr lang="en-US" altLang="en-US" smtClean="0"/>
              <a:t>Find </a:t>
            </a:r>
            <a:r>
              <a:rPr lang="en-US" altLang="en-US" i="1" smtClean="0"/>
              <a:t>R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 by</a:t>
            </a:r>
            <a:r>
              <a:rPr lang="en-US" altLang="en-US" sz="3600" smtClean="0"/>
              <a:t> </a:t>
            </a:r>
            <a:r>
              <a:rPr lang="en-US" altLang="en-US" smtClean="0"/>
              <a:t>applying Ohm’s law:</a:t>
            </a: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3505200" y="4495800"/>
          <a:ext cx="600075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Equation" r:id="rId3" imgW="228501" imgH="431613" progId="Equation.3">
                  <p:embed/>
                </p:oleObj>
              </mc:Choice>
              <mc:Fallback>
                <p:oleObj name="Equation" r:id="rId3" imgW="228501" imgH="43161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95800"/>
                        <a:ext cx="600075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pic>
        <p:nvPicPr>
          <p:cNvPr id="28675" name="Picture 3" descr="Pictur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01825"/>
            <a:ext cx="6375400" cy="389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Total Resistance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b="1" u="sng" smtClean="0"/>
              <a:t>Important Concept</a:t>
            </a:r>
          </a:p>
          <a:p>
            <a:endParaRPr lang="en-US" altLang="en-US" smtClean="0"/>
          </a:p>
          <a:p>
            <a:r>
              <a:rPr lang="en-US" altLang="en-US" smtClean="0"/>
              <a:t>The total resistance of parallel circuits is always less than the smallest value branch resistance.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Power in Parallel Circuits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86000"/>
            <a:ext cx="7772400" cy="37338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sz="3600" smtClean="0"/>
              <a:t> </a:t>
            </a:r>
            <a:r>
              <a:rPr lang="en-US" altLang="en-US" smtClean="0"/>
              <a:t>Summation method</a:t>
            </a:r>
            <a:r>
              <a:rPr lang="en-US" altLang="en-US" sz="3600" smtClean="0"/>
              <a:t> </a:t>
            </a:r>
          </a:p>
          <a:p>
            <a:pPr marL="609600" indent="-609600">
              <a:buFontTx/>
              <a:buNone/>
            </a:pPr>
            <a:r>
              <a:rPr lang="en-US" altLang="en-US" sz="3600" smtClean="0"/>
              <a:t>          </a:t>
            </a:r>
            <a:r>
              <a:rPr lang="en-US" altLang="en-US" i="1" smtClean="0"/>
              <a:t>P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 = </a:t>
            </a:r>
            <a:r>
              <a:rPr lang="en-US" altLang="en-US" i="1" smtClean="0"/>
              <a:t>P</a:t>
            </a:r>
            <a:r>
              <a:rPr lang="en-US" altLang="en-US" i="1" baseline="-25000" smtClean="0"/>
              <a:t>R</a:t>
            </a:r>
            <a:r>
              <a:rPr lang="en-US" altLang="en-US" baseline="-25000" smtClean="0"/>
              <a:t>1</a:t>
            </a:r>
            <a:r>
              <a:rPr lang="en-US" altLang="en-US" smtClean="0"/>
              <a:t> + </a:t>
            </a:r>
            <a:r>
              <a:rPr lang="en-US" altLang="en-US" i="1" smtClean="0"/>
              <a:t>P</a:t>
            </a:r>
            <a:r>
              <a:rPr lang="en-US" altLang="en-US" i="1" baseline="-25000" smtClean="0"/>
              <a:t>R</a:t>
            </a:r>
            <a:r>
              <a:rPr lang="en-US" altLang="en-US" baseline="-25000" smtClean="0"/>
              <a:t>2</a:t>
            </a:r>
            <a:r>
              <a:rPr lang="en-US" altLang="en-US" smtClean="0"/>
              <a:t> … + </a:t>
            </a:r>
            <a:r>
              <a:rPr lang="en-US" altLang="en-US" i="1" smtClean="0"/>
              <a:t>P</a:t>
            </a:r>
            <a:r>
              <a:rPr lang="en-US" altLang="en-US" i="1" baseline="-25000" smtClean="0"/>
              <a:t>Rn</a:t>
            </a:r>
          </a:p>
          <a:p>
            <a:pPr marL="609600" indent="-609600">
              <a:buFontTx/>
              <a:buNone/>
            </a:pPr>
            <a:endParaRPr lang="en-US" altLang="en-US" sz="1000" i="1" baseline="-25000" smtClean="0"/>
          </a:p>
          <a:p>
            <a:pPr marL="609600" indent="-609600">
              <a:buFontTx/>
              <a:buAutoNum type="arabicPeriod" startAt="2"/>
            </a:pPr>
            <a:r>
              <a:rPr lang="en-US" altLang="en-US" sz="3600" smtClean="0"/>
              <a:t> </a:t>
            </a:r>
            <a:r>
              <a:rPr lang="en-US" altLang="en-US" smtClean="0"/>
              <a:t>Ohm’s law method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5105400" y="3886200"/>
          <a:ext cx="1998663" cy="230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Equation" r:id="rId3" imgW="825500" imgH="952500" progId="Equation.3">
                  <p:embed/>
                </p:oleObj>
              </mc:Choice>
              <mc:Fallback>
                <p:oleObj name="Equation" r:id="rId3" imgW="825500" imgH="952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886200"/>
                        <a:ext cx="1998663" cy="230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400" smtClean="0"/>
              <a:t>CHAPTER  5</a:t>
            </a:r>
            <a:endParaRPr lang="en-US" altLang="en-US" b="1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sz="4400" smtClean="0"/>
              <a:t>Parallel  Circuits</a:t>
            </a:r>
            <a:endParaRPr lang="en-US" alt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Opens in Parallel Circuits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133600"/>
            <a:ext cx="7772400" cy="36576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smtClean="0"/>
              <a:t>If a branch opens, the current goes to zero in that branch.</a:t>
            </a:r>
          </a:p>
          <a:p>
            <a:pPr marL="609600" indent="-609600">
              <a:buFontTx/>
              <a:buAutoNum type="arabicPeriod"/>
            </a:pPr>
            <a:r>
              <a:rPr lang="en-US" altLang="en-US" smtClean="0"/>
              <a:t>If the total current decreases, the total resistance increases.</a:t>
            </a:r>
          </a:p>
          <a:p>
            <a:pPr marL="609600" indent="-609600">
              <a:buFontTx/>
              <a:buAutoNum type="arabicPeriod"/>
            </a:pPr>
            <a:r>
              <a:rPr lang="en-US" altLang="en-US" smtClean="0"/>
              <a:t>Branch voltage remains the same across the open branch and the other branches.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A Practical Example</a:t>
            </a:r>
          </a:p>
        </p:txBody>
      </p:sp>
      <p:pic>
        <p:nvPicPr>
          <p:cNvPr id="32771" name="Picture 3" descr="Picture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425" y="1828800"/>
            <a:ext cx="4876800" cy="399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Shorts in Parallel Circuits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09800"/>
            <a:ext cx="7772400" cy="3657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Remember:  There are 0</a:t>
            </a:r>
            <a:r>
              <a:rPr lang="en-US" altLang="en-US" sz="2800" smtClean="0">
                <a:sym typeface="Symbol" pitchFamily="18" charset="2"/>
              </a:rPr>
              <a:t> across a short.</a:t>
            </a:r>
          </a:p>
          <a:p>
            <a:pPr>
              <a:lnSpc>
                <a:spcPct val="90000"/>
              </a:lnSpc>
            </a:pPr>
            <a:endParaRPr lang="en-US" altLang="en-US" sz="900" smtClean="0"/>
          </a:p>
          <a:p>
            <a:pPr>
              <a:lnSpc>
                <a:spcPct val="90000"/>
              </a:lnSpc>
            </a:pPr>
            <a:r>
              <a:rPr lang="en-US" altLang="en-US" sz="2800" smtClean="0"/>
              <a:t>The branch resistance goes to 0</a:t>
            </a:r>
            <a:r>
              <a:rPr lang="en-US" altLang="en-US" sz="2800" smtClean="0">
                <a:sym typeface="Symbol" pitchFamily="18" charset="2"/>
              </a:rPr>
              <a:t>; thus, the total resistance goes to 0.</a:t>
            </a:r>
          </a:p>
          <a:p>
            <a:pPr>
              <a:lnSpc>
                <a:spcPct val="90000"/>
              </a:lnSpc>
            </a:pPr>
            <a:endParaRPr lang="en-US" altLang="en-US" sz="900" smtClean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en-US" altLang="en-US" sz="2800" smtClean="0"/>
              <a:t>Since there are 0</a:t>
            </a:r>
            <a:r>
              <a:rPr lang="en-US" altLang="en-US" sz="2800" smtClean="0">
                <a:sym typeface="Symbol" pitchFamily="18" charset="2"/>
              </a:rPr>
              <a:t></a:t>
            </a:r>
            <a:r>
              <a:rPr lang="en-US" altLang="en-US" sz="2800" smtClean="0"/>
              <a:t> across the branches, no voltage drop is developed.</a:t>
            </a:r>
          </a:p>
          <a:p>
            <a:pPr>
              <a:lnSpc>
                <a:spcPct val="90000"/>
              </a:lnSpc>
            </a:pPr>
            <a:endParaRPr lang="en-US" altLang="en-US" sz="800" smtClean="0"/>
          </a:p>
          <a:p>
            <a:pPr>
              <a:lnSpc>
                <a:spcPct val="90000"/>
              </a:lnSpc>
            </a:pPr>
            <a:r>
              <a:rPr lang="en-US" altLang="en-US" sz="2800" smtClean="0"/>
              <a:t>A protective device is required because current is maximized.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Contrasting Series and </a:t>
            </a:r>
            <a:br>
              <a:rPr lang="en-US" altLang="en-US" smtClean="0"/>
            </a:br>
            <a:r>
              <a:rPr lang="en-US" altLang="en-US" smtClean="0"/>
              <a:t>Parallel Circuits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5800" y="2514600"/>
            <a:ext cx="3962400" cy="3810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u="sng" smtClean="0"/>
              <a:t>SERIES  </a:t>
            </a:r>
            <a:endParaRPr lang="en-US" altLang="en-US" b="1" u="sng" smtClean="0"/>
          </a:p>
          <a:p>
            <a:r>
              <a:rPr lang="en-US" altLang="en-US" sz="2800" i="1" smtClean="0"/>
              <a:t>I</a:t>
            </a:r>
            <a:r>
              <a:rPr lang="en-US" altLang="en-US" sz="2800" i="1" baseline="-25000" smtClean="0"/>
              <a:t>T</a:t>
            </a:r>
            <a:r>
              <a:rPr lang="en-US" altLang="en-US" sz="2800" smtClean="0"/>
              <a:t> is constant</a:t>
            </a:r>
          </a:p>
          <a:p>
            <a:r>
              <a:rPr lang="en-US" altLang="en-US" sz="2800" smtClean="0"/>
              <a:t>KVL is used</a:t>
            </a:r>
          </a:p>
          <a:p>
            <a:r>
              <a:rPr lang="en-US" altLang="en-US" sz="2800" i="1" smtClean="0"/>
              <a:t>V</a:t>
            </a:r>
            <a:r>
              <a:rPr lang="en-US" altLang="en-US" sz="2800" i="1" baseline="-25000" smtClean="0"/>
              <a:t>T</a:t>
            </a:r>
            <a:r>
              <a:rPr lang="en-US" altLang="en-US" sz="2800" smtClean="0"/>
              <a:t> = sum of drops</a:t>
            </a:r>
          </a:p>
          <a:p>
            <a:r>
              <a:rPr lang="en-US" altLang="en-US" sz="2800" i="1" smtClean="0"/>
              <a:t>R</a:t>
            </a:r>
            <a:r>
              <a:rPr lang="en-US" altLang="en-US" sz="2800" i="1" baseline="-25000" smtClean="0"/>
              <a:t>T</a:t>
            </a:r>
            <a:r>
              <a:rPr lang="en-US" altLang="en-US" sz="2800" smtClean="0"/>
              <a:t> = sum of resistors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53000" y="2514600"/>
            <a:ext cx="3810000" cy="3810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u="sng" smtClean="0"/>
              <a:t>PARALLEL</a:t>
            </a:r>
            <a:endParaRPr lang="en-US" altLang="en-US" b="1" u="sng" smtClean="0"/>
          </a:p>
          <a:p>
            <a:r>
              <a:rPr lang="en-US" altLang="en-US" sz="2800" i="1" smtClean="0"/>
              <a:t>I</a:t>
            </a:r>
            <a:r>
              <a:rPr lang="en-US" altLang="en-US" sz="2800" i="1" baseline="-25000" smtClean="0"/>
              <a:t>T</a:t>
            </a:r>
            <a:r>
              <a:rPr lang="en-US" altLang="en-US" sz="2800" smtClean="0"/>
              <a:t> is the sum of </a:t>
            </a:r>
            <a:r>
              <a:rPr lang="en-US" altLang="en-US" sz="2800" i="1" smtClean="0"/>
              <a:t>I</a:t>
            </a:r>
            <a:r>
              <a:rPr lang="en-US" altLang="en-US" sz="2800" i="1" baseline="-25000" smtClean="0"/>
              <a:t>Rn</a:t>
            </a:r>
            <a:endParaRPr lang="en-US" altLang="en-US" sz="2800" smtClean="0"/>
          </a:p>
          <a:p>
            <a:r>
              <a:rPr lang="en-US" altLang="en-US" sz="2800" smtClean="0"/>
              <a:t>KCL is used</a:t>
            </a:r>
          </a:p>
          <a:p>
            <a:r>
              <a:rPr lang="en-US" altLang="en-US" sz="2800" i="1" smtClean="0"/>
              <a:t>V</a:t>
            </a:r>
            <a:r>
              <a:rPr lang="en-US" altLang="en-US" sz="2800" i="1" baseline="-25000" smtClean="0"/>
              <a:t>T</a:t>
            </a:r>
            <a:r>
              <a:rPr lang="en-US" altLang="en-US" sz="2800" smtClean="0"/>
              <a:t> is constant </a:t>
            </a:r>
          </a:p>
          <a:p>
            <a:r>
              <a:rPr lang="en-US" altLang="en-US" sz="2800" i="1" smtClean="0"/>
              <a:t>R</a:t>
            </a:r>
            <a:r>
              <a:rPr lang="en-US" altLang="en-US" sz="2800" i="1" baseline="-25000" smtClean="0"/>
              <a:t>T</a:t>
            </a:r>
            <a:r>
              <a:rPr lang="en-US" altLang="en-US" sz="2800" smtClean="0"/>
              <a:t> is reciprocal of the sum of the reciprocals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Voltage Sources in Parallel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438400"/>
            <a:ext cx="7772400" cy="3505200"/>
          </a:xfrm>
        </p:spPr>
        <p:txBody>
          <a:bodyPr/>
          <a:lstStyle/>
          <a:p>
            <a:r>
              <a:rPr lang="en-US" altLang="en-US" smtClean="0"/>
              <a:t>Sources are used in parallel to increase the amount of total current available.</a:t>
            </a:r>
          </a:p>
          <a:p>
            <a:endParaRPr lang="en-US" altLang="en-US" sz="1000" smtClean="0"/>
          </a:p>
          <a:p>
            <a:r>
              <a:rPr lang="en-US" altLang="en-US" smtClean="0"/>
              <a:t>While </a:t>
            </a:r>
            <a:r>
              <a:rPr lang="en-US" altLang="en-US" i="1" smtClean="0"/>
              <a:t>V</a:t>
            </a:r>
            <a:r>
              <a:rPr lang="en-US" altLang="en-US" i="1" baseline="-25000" smtClean="0"/>
              <a:t>T</a:t>
            </a:r>
            <a:r>
              <a:rPr lang="en-US" altLang="en-US" baseline="-25000" smtClean="0"/>
              <a:t> </a:t>
            </a:r>
            <a:r>
              <a:rPr lang="en-US" altLang="en-US" smtClean="0"/>
              <a:t> remains the same, </a:t>
            </a:r>
            <a:r>
              <a:rPr lang="en-US" altLang="en-US" i="1" smtClean="0"/>
              <a:t>I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 increases by the amount of each source.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Current Dividers in a </a:t>
            </a:r>
            <a:br>
              <a:rPr lang="en-US" altLang="en-US" smtClean="0"/>
            </a:br>
            <a:r>
              <a:rPr lang="en-US" altLang="en-US" smtClean="0"/>
              <a:t>Two-Branch Circuit</a:t>
            </a: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971800" y="2514600"/>
          <a:ext cx="3236913" cy="309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8" name="Equation" r:id="rId3" imgW="1244600" imgH="1193800" progId="Equation.3">
                  <p:embed/>
                </p:oleObj>
              </mc:Choice>
              <mc:Fallback>
                <p:oleObj name="Equation" r:id="rId3" imgW="1244600" imgH="1193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514600"/>
                        <a:ext cx="3236913" cy="309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Current Dividers in a </a:t>
            </a:r>
            <a:br>
              <a:rPr lang="en-US" altLang="en-US" smtClean="0"/>
            </a:br>
            <a:r>
              <a:rPr lang="en-US" altLang="en-US" smtClean="0"/>
              <a:t>Two-Branch Circuit (cont.)</a:t>
            </a:r>
          </a:p>
        </p:txBody>
      </p:sp>
      <p:pic>
        <p:nvPicPr>
          <p:cNvPr id="37891" name="Picture 3" descr="Picture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575" y="2359025"/>
            <a:ext cx="4033838" cy="364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Current Dividers in a </a:t>
            </a:r>
            <a:br>
              <a:rPr lang="en-US" altLang="en-US" smtClean="0"/>
            </a:br>
            <a:r>
              <a:rPr lang="en-US" altLang="en-US" smtClean="0"/>
              <a:t>Two-Branch Circuit (cont.)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>
            <p:ph idx="4294967295"/>
          </p:nvPr>
        </p:nvGraphicFramePr>
        <p:xfrm>
          <a:off x="3325813" y="2438400"/>
          <a:ext cx="17018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6" name="Equation" r:id="rId3" imgW="685800" imgH="1104840" progId="Equation.3">
                  <p:embed/>
                </p:oleObj>
              </mc:Choice>
              <mc:Fallback>
                <p:oleObj name="Equation" r:id="rId3" imgW="685800" imgH="11048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3" y="2438400"/>
                        <a:ext cx="1701800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Parallel Circuit Characteristics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86000"/>
            <a:ext cx="7772400" cy="36576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smtClean="0"/>
              <a:t>There are two or more paths for current flow</a:t>
            </a:r>
          </a:p>
          <a:p>
            <a:pPr marL="609600" indent="-609600">
              <a:buFontTx/>
              <a:buAutoNum type="arabicPeriod"/>
            </a:pPr>
            <a:endParaRPr lang="en-US" altLang="en-US" sz="1400" smtClean="0"/>
          </a:p>
          <a:p>
            <a:pPr marL="609600" indent="-609600">
              <a:buFontTx/>
              <a:buAutoNum type="arabicPeriod"/>
            </a:pPr>
            <a:r>
              <a:rPr lang="en-US" altLang="en-US" smtClean="0"/>
              <a:t>The voltage is the same across all parallel branches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A Practical Example</a:t>
            </a:r>
          </a:p>
        </p:txBody>
      </p:sp>
      <p:pic>
        <p:nvPicPr>
          <p:cNvPr id="15363" name="Picture 3" descr="05-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90800"/>
            <a:ext cx="6351588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Parallel Circuit Nodes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Two types of nodes or connections:</a:t>
            </a:r>
            <a:endParaRPr lang="en-US" altLang="en-US" sz="2800" smtClean="0"/>
          </a:p>
          <a:p>
            <a:pPr marL="914400" lvl="1" indent="-457200"/>
            <a:r>
              <a:rPr lang="en-US" altLang="en-US" u="sng" smtClean="0"/>
              <a:t>Dividing Node</a:t>
            </a:r>
            <a:r>
              <a:rPr lang="en-US" altLang="en-US" smtClean="0"/>
              <a:t>:  A junction where current enters by one connection but leaves by two or more connections</a:t>
            </a:r>
          </a:p>
          <a:p>
            <a:pPr marL="914400" lvl="1" indent="-457200"/>
            <a:r>
              <a:rPr lang="en-US" altLang="en-US" u="sng" smtClean="0"/>
              <a:t>Summing Connection</a:t>
            </a:r>
            <a:r>
              <a:rPr lang="en-US" altLang="en-US" smtClean="0"/>
              <a:t>:  A junction where current enters a junction by two or more connections but leaves via one</a:t>
            </a:r>
            <a:endParaRPr lang="en-US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Parallel Circuit Nodes (cont.)</a:t>
            </a:r>
          </a:p>
        </p:txBody>
      </p:sp>
      <p:pic>
        <p:nvPicPr>
          <p:cNvPr id="17411" name="Picture 3" descr="Pictur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381250"/>
            <a:ext cx="7527925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Parallel Circuit Current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65138" indent="-465138"/>
            <a:r>
              <a:rPr lang="en-US" altLang="en-US" smtClean="0"/>
              <a:t>All branch currents are supplied by the power supply.</a:t>
            </a:r>
          </a:p>
          <a:p>
            <a:pPr marL="465138" indent="-465138"/>
            <a:r>
              <a:rPr lang="en-US" altLang="en-US" smtClean="0"/>
              <a:t>Current leaving the (–) terminal is the same current entering the (+) terminal.</a:t>
            </a:r>
          </a:p>
          <a:p>
            <a:pPr marL="465138" indent="-465138"/>
            <a:r>
              <a:rPr lang="en-US" altLang="en-US" smtClean="0"/>
              <a:t>This is referred to as total current (</a:t>
            </a:r>
            <a:r>
              <a:rPr lang="en-US" altLang="en-US" i="1" smtClean="0"/>
              <a:t>I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).</a:t>
            </a:r>
          </a:p>
          <a:p>
            <a:pPr marL="465138" indent="-465138"/>
            <a:r>
              <a:rPr lang="en-US" altLang="en-US" smtClean="0"/>
              <a:t>The total current equals the sum of the branch currents.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Parallel Circuit Current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altLang="en-US" smtClean="0"/>
              <a:t>Since the total current is equal to the current supplied by the source, the total current can be stated as:</a:t>
            </a:r>
          </a:p>
          <a:p>
            <a:endParaRPr lang="en-US" altLang="en-US" sz="1000" smtClean="0"/>
          </a:p>
          <a:p>
            <a:pPr algn="ctr">
              <a:buFontTx/>
              <a:buNone/>
            </a:pPr>
            <a:r>
              <a:rPr lang="en-US" altLang="en-US" sz="3600" i="1" smtClean="0"/>
              <a:t>I</a:t>
            </a:r>
            <a:r>
              <a:rPr lang="en-US" altLang="en-US" sz="3600" i="1" baseline="-25000" smtClean="0"/>
              <a:t>T</a:t>
            </a:r>
            <a:r>
              <a:rPr lang="en-US" altLang="en-US" sz="3600" smtClean="0"/>
              <a:t> = </a:t>
            </a:r>
            <a:r>
              <a:rPr lang="en-US" altLang="en-US" sz="3600" i="1" smtClean="0"/>
              <a:t>I</a:t>
            </a:r>
            <a:r>
              <a:rPr lang="en-US" altLang="en-US" sz="3600" i="1" baseline="-25000" smtClean="0"/>
              <a:t>R</a:t>
            </a:r>
            <a:r>
              <a:rPr lang="en-US" altLang="en-US" sz="3600" baseline="-25000" smtClean="0"/>
              <a:t>1</a:t>
            </a:r>
            <a:r>
              <a:rPr lang="en-US" altLang="en-US" sz="3600" smtClean="0"/>
              <a:t> + </a:t>
            </a:r>
            <a:r>
              <a:rPr lang="en-US" altLang="en-US" sz="3600" i="1" smtClean="0"/>
              <a:t>I</a:t>
            </a:r>
            <a:r>
              <a:rPr lang="en-US" altLang="en-US" sz="3600" i="1" baseline="-25000" smtClean="0"/>
              <a:t>R</a:t>
            </a:r>
            <a:r>
              <a:rPr lang="en-US" altLang="en-US" sz="3600" baseline="-25000" smtClean="0"/>
              <a:t>2</a:t>
            </a:r>
            <a:r>
              <a:rPr lang="en-US" altLang="en-US" sz="3600" smtClean="0"/>
              <a:t> … + </a:t>
            </a:r>
            <a:r>
              <a:rPr lang="en-US" altLang="en-US" sz="3600" i="1" smtClean="0"/>
              <a:t>I</a:t>
            </a:r>
            <a:r>
              <a:rPr lang="en-US" altLang="en-US" sz="3600" i="1" baseline="-25000" smtClean="0"/>
              <a:t>Rn</a:t>
            </a:r>
            <a:endParaRPr lang="en-US" alt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en-US" altLang="en-US" smtClean="0"/>
              <a:t>Kirchhoff’s Current Law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Kirchhoff’s current law states that the sum of the currents entering a junction must be equal to the sum of the currents leaving the junction:</a:t>
            </a:r>
          </a:p>
          <a:p>
            <a:endParaRPr lang="en-US" altLang="en-US" sz="1600" smtClean="0"/>
          </a:p>
          <a:p>
            <a:pPr algn="ctr">
              <a:buFontTx/>
              <a:buNone/>
            </a:pPr>
            <a:r>
              <a:rPr lang="en-US" altLang="en-US" sz="3600" i="1" smtClean="0"/>
              <a:t>I</a:t>
            </a:r>
            <a:r>
              <a:rPr lang="en-US" altLang="en-US" sz="3600" i="1" baseline="-25000" smtClean="0"/>
              <a:t>in</a:t>
            </a:r>
            <a:r>
              <a:rPr lang="en-US" altLang="en-US" sz="3600" smtClean="0"/>
              <a:t> = </a:t>
            </a:r>
            <a:r>
              <a:rPr lang="en-US" altLang="en-US" sz="3600" i="1" smtClean="0"/>
              <a:t>I</a:t>
            </a:r>
            <a:r>
              <a:rPr lang="en-US" altLang="en-US" sz="3600" i="1" baseline="-25000" smtClean="0"/>
              <a:t>out</a:t>
            </a:r>
            <a:endParaRPr lang="en-US" alt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EFV</Template>
  <TotalTime>403</TotalTime>
  <Words>578</Words>
  <Application>Microsoft Office PowerPoint</Application>
  <PresentationFormat>On-screen Show (4:3)</PresentationFormat>
  <Paragraphs>93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ＭＳ Ｐゴシック</vt:lpstr>
      <vt:lpstr>Calibri</vt:lpstr>
      <vt:lpstr>Symbol</vt:lpstr>
      <vt:lpstr>1_Blank Presentation</vt:lpstr>
      <vt:lpstr>Microsoft Equation 3.0</vt:lpstr>
      <vt:lpstr>PowerPoint Presentation</vt:lpstr>
      <vt:lpstr>CHAPTER  5</vt:lpstr>
      <vt:lpstr>Parallel Circuit Characteristics</vt:lpstr>
      <vt:lpstr>A Practical Example</vt:lpstr>
      <vt:lpstr>Parallel Circuit Nodes</vt:lpstr>
      <vt:lpstr>Parallel Circuit Nodes (cont.)</vt:lpstr>
      <vt:lpstr>Parallel Circuit Current</vt:lpstr>
      <vt:lpstr>Parallel Circuit Current (cont.)</vt:lpstr>
      <vt:lpstr>Kirchhoff’s Current Law</vt:lpstr>
      <vt:lpstr>Current in a Parallel Circuit</vt:lpstr>
      <vt:lpstr>Total Resistance</vt:lpstr>
      <vt:lpstr>Conductance Method</vt:lpstr>
      <vt:lpstr>Product-Over-The-Sum Method</vt:lpstr>
      <vt:lpstr>Equal Value Branches</vt:lpstr>
      <vt:lpstr>Reciprocal Method</vt:lpstr>
      <vt:lpstr>Assumed Voltage Method</vt:lpstr>
      <vt:lpstr>Example</vt:lpstr>
      <vt:lpstr>Total Resistance</vt:lpstr>
      <vt:lpstr>Power in Parallel Circuits</vt:lpstr>
      <vt:lpstr>Opens in Parallel Circuits</vt:lpstr>
      <vt:lpstr>A Practical Example</vt:lpstr>
      <vt:lpstr>Shorts in Parallel Circuits</vt:lpstr>
      <vt:lpstr>Contrasting Series and  Parallel Circuits</vt:lpstr>
      <vt:lpstr>Voltage Sources in Parallel</vt:lpstr>
      <vt:lpstr>Current Dividers in a  Two-Branch Circuit</vt:lpstr>
      <vt:lpstr>Current Dividers in a  Two-Branch Circuit (cont.)</vt:lpstr>
      <vt:lpstr>Current Dividers in a  Two-Branch Circuit (cont.)</vt:lpstr>
    </vt:vector>
  </TitlesOfParts>
  <Company>DeVRY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FOUR</dc:title>
  <dc:creator>DeVRY</dc:creator>
  <cp:lastModifiedBy>Andy Bell</cp:lastModifiedBy>
  <cp:revision>75</cp:revision>
  <dcterms:created xsi:type="dcterms:W3CDTF">2002-04-21T15:43:13Z</dcterms:created>
  <dcterms:modified xsi:type="dcterms:W3CDTF">2014-10-02T21:25:04Z</dcterms:modified>
</cp:coreProperties>
</file>